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58" r:id="rId5"/>
    <p:sldId id="263" r:id="rId6"/>
    <p:sldId id="264" r:id="rId7"/>
    <p:sldId id="265" r:id="rId8"/>
  </p:sldIdLst>
  <p:sldSz cx="9906000" cy="6858000" type="A4"/>
  <p:notesSz cx="6881813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9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322" y="67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E26D-B474-4EAA-B30B-5BF350DCF738}" type="datetimeFigureOut">
              <a:rPr lang="en-GB" smtClean="0"/>
              <a:t>07/05/2016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E8412-8057-4861-A399-502FF4393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802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E26D-B474-4EAA-B30B-5BF350DCF738}" type="datetimeFigureOut">
              <a:rPr lang="en-GB" smtClean="0"/>
              <a:t>07/05/2016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E8412-8057-4861-A399-502FF4393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060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E26D-B474-4EAA-B30B-5BF350DCF738}" type="datetimeFigureOut">
              <a:rPr lang="en-GB" smtClean="0"/>
              <a:t>07/05/2016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E8412-8057-4861-A399-502FF4393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48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E26D-B474-4EAA-B30B-5BF350DCF738}" type="datetimeFigureOut">
              <a:rPr lang="en-GB" smtClean="0"/>
              <a:t>07/05/2016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E8412-8057-4861-A399-502FF4393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012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E26D-B474-4EAA-B30B-5BF350DCF738}" type="datetimeFigureOut">
              <a:rPr lang="en-GB" smtClean="0"/>
              <a:t>07/05/2016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E8412-8057-4861-A399-502FF4393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174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E26D-B474-4EAA-B30B-5BF350DCF738}" type="datetimeFigureOut">
              <a:rPr lang="en-GB" smtClean="0"/>
              <a:t>07/05/2016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E8412-8057-4861-A399-502FF4393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286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E26D-B474-4EAA-B30B-5BF350DCF738}" type="datetimeFigureOut">
              <a:rPr lang="en-GB" smtClean="0"/>
              <a:t>07/05/2016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E8412-8057-4861-A399-502FF4393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145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E26D-B474-4EAA-B30B-5BF350DCF738}" type="datetimeFigureOut">
              <a:rPr lang="en-GB" smtClean="0"/>
              <a:t>07/05/2016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E8412-8057-4861-A399-502FF4393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602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E26D-B474-4EAA-B30B-5BF350DCF738}" type="datetimeFigureOut">
              <a:rPr lang="en-GB" smtClean="0"/>
              <a:t>07/05/2016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E8412-8057-4861-A399-502FF4393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325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E26D-B474-4EAA-B30B-5BF350DCF738}" type="datetimeFigureOut">
              <a:rPr lang="en-GB" smtClean="0"/>
              <a:t>07/05/2016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E8412-8057-4861-A399-502FF4393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933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E26D-B474-4EAA-B30B-5BF350DCF738}" type="datetimeFigureOut">
              <a:rPr lang="en-GB" smtClean="0"/>
              <a:t>07/05/2016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E8412-8057-4861-A399-502FF4393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142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2E26D-B474-4EAA-B30B-5BF350DCF738}" type="datetimeFigureOut">
              <a:rPr lang="en-GB" smtClean="0"/>
              <a:t>07/05/2016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E8412-8057-4861-A399-502FF4393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283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201333" y="411312"/>
            <a:ext cx="27623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Kap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i</a:t>
            </a:r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tan Rudolf Scheer</a:t>
            </a:r>
          </a:p>
          <a:p>
            <a:pPr algn="ctr"/>
            <a:r>
              <a: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Imperial Night’s Watch</a:t>
            </a:r>
          </a:p>
          <a:p>
            <a:endParaRPr lang="en-GB" sz="800" dirty="0"/>
          </a:p>
          <a:p>
            <a:r>
              <a:rPr lang="en-GB" sz="1200" b="1" dirty="0"/>
              <a:t>Armour</a:t>
            </a:r>
            <a:r>
              <a:rPr lang="en-GB" sz="1200" dirty="0"/>
              <a:t>:  SRC breastplate</a:t>
            </a:r>
          </a:p>
          <a:p>
            <a:r>
              <a:rPr lang="en-GB" sz="1200" b="1" dirty="0"/>
              <a:t>Weapons</a:t>
            </a:r>
            <a:r>
              <a:rPr lang="en-GB" sz="1200" dirty="0"/>
              <a:t>:  sabre (silvered), arc pistol</a:t>
            </a:r>
          </a:p>
          <a:p>
            <a:r>
              <a:rPr lang="en-GB" sz="1200" b="1" dirty="0"/>
              <a:t>Talents</a:t>
            </a:r>
            <a:r>
              <a:rPr lang="en-GB" sz="1200" dirty="0"/>
              <a:t>:  Leadership +2</a:t>
            </a:r>
          </a:p>
          <a:p>
            <a:endParaRPr lang="en-GB" sz="1200" b="1" dirty="0"/>
          </a:p>
          <a:p>
            <a:endParaRPr lang="en-GB" sz="800" dirty="0"/>
          </a:p>
          <a:p>
            <a:r>
              <a:rPr lang="en-GB" sz="1200" b="1" dirty="0"/>
              <a:t>Pluck</a:t>
            </a:r>
            <a:r>
              <a:rPr lang="en-GB" sz="1200" dirty="0"/>
              <a:t>:  2+	       </a:t>
            </a:r>
            <a:r>
              <a:rPr lang="en-GB" sz="1200" b="1" dirty="0"/>
              <a:t>Move/Run</a:t>
            </a:r>
            <a:r>
              <a:rPr lang="en-GB" sz="1200" dirty="0"/>
              <a:t>:  6”/-</a:t>
            </a:r>
          </a:p>
          <a:p>
            <a:r>
              <a:rPr lang="en-GB" sz="1200" b="1" dirty="0"/>
              <a:t>SV</a:t>
            </a:r>
            <a:r>
              <a:rPr lang="en-GB" sz="1200" dirty="0"/>
              <a:t>:  +3	</a:t>
            </a:r>
            <a:r>
              <a:rPr lang="en-GB" sz="1200" b="1" dirty="0"/>
              <a:t>FV</a:t>
            </a:r>
            <a:r>
              <a:rPr lang="en-GB" sz="1200" dirty="0"/>
              <a:t>:  +4	</a:t>
            </a:r>
            <a:r>
              <a:rPr lang="en-GB" sz="1200" b="1" dirty="0"/>
              <a:t>Speed</a:t>
            </a:r>
            <a:r>
              <a:rPr lang="en-GB" sz="1200" dirty="0"/>
              <a:t>:  +0</a:t>
            </a:r>
          </a:p>
          <a:p>
            <a:r>
              <a:rPr lang="en-GB" sz="1200" b="1" dirty="0"/>
              <a:t>Armour Rating</a:t>
            </a:r>
            <a:r>
              <a:rPr lang="en-GB" sz="1200" dirty="0"/>
              <a:t>:  Shoot 12 / Fight 12</a:t>
            </a:r>
          </a:p>
          <a:p>
            <a:endParaRPr lang="en-GB" sz="1200" b="1" dirty="0"/>
          </a:p>
          <a:p>
            <a:r>
              <a:rPr lang="en-GB" sz="1200" b="1" dirty="0"/>
              <a:t>Arc pistol</a:t>
            </a:r>
            <a:r>
              <a:rPr lang="en-GB" sz="1200" dirty="0"/>
              <a:t>:  Shoot +4, Pluck mod -1, 6”</a:t>
            </a:r>
          </a:p>
          <a:p>
            <a:r>
              <a:rPr lang="en-GB" sz="1200" b="1" dirty="0"/>
              <a:t>Sabre</a:t>
            </a:r>
            <a:r>
              <a:rPr lang="en-GB" sz="1200" dirty="0"/>
              <a:t>:  Fight +6, Pluck mod -1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91254" y="196427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40" y="274897"/>
            <a:ext cx="1389580" cy="733256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868159" y="411312"/>
            <a:ext cx="285167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Kap</a:t>
            </a:r>
            <a:r>
              <a:rPr lang="en-GB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i</a:t>
            </a:r>
            <a:r>
              <a:rPr lang="en-GB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tan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Rudolf </a:t>
            </a:r>
            <a:r>
              <a:rPr lang="en-GB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Scheer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ctr"/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Imperial Night’s Watch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5047404" y="196427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390" y="274897"/>
            <a:ext cx="1389580" cy="73325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201333" y="3551328"/>
            <a:ext cx="276234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Watchman Schm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i</a:t>
            </a:r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dt</a:t>
            </a:r>
          </a:p>
          <a:p>
            <a:pPr algn="ctr"/>
            <a:r>
              <a: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Imperial Night’s Watch</a:t>
            </a:r>
            <a:endParaRPr lang="en-GB" sz="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sz="1200" b="1" dirty="0"/>
          </a:p>
          <a:p>
            <a:r>
              <a:rPr lang="en-GB" sz="1200" b="1" dirty="0"/>
              <a:t>Armour</a:t>
            </a:r>
            <a:r>
              <a:rPr lang="en-GB" sz="1200" dirty="0"/>
              <a:t>:  brigandine</a:t>
            </a:r>
          </a:p>
          <a:p>
            <a:r>
              <a:rPr lang="en-GB" sz="1200" b="1" dirty="0"/>
              <a:t>Weapons</a:t>
            </a:r>
            <a:r>
              <a:rPr lang="en-GB" sz="1200" dirty="0"/>
              <a:t>:  military rifle &amp; bayonet</a:t>
            </a:r>
          </a:p>
          <a:p>
            <a:r>
              <a:rPr lang="en-GB" sz="1200" b="1" dirty="0"/>
              <a:t>Talents</a:t>
            </a:r>
            <a:r>
              <a:rPr lang="en-GB" sz="1200" dirty="0"/>
              <a:t>:  Bayonet Drill</a:t>
            </a:r>
          </a:p>
          <a:p>
            <a:endParaRPr lang="en-GB" sz="1200" b="1" dirty="0"/>
          </a:p>
          <a:p>
            <a:endParaRPr lang="en-GB" sz="800" dirty="0"/>
          </a:p>
          <a:p>
            <a:r>
              <a:rPr lang="en-GB" sz="1200" b="1" dirty="0"/>
              <a:t>Pluck</a:t>
            </a:r>
            <a:r>
              <a:rPr lang="en-GB" sz="1200" dirty="0"/>
              <a:t>:  5+	       </a:t>
            </a:r>
            <a:r>
              <a:rPr lang="en-GB" sz="1200" b="1" dirty="0"/>
              <a:t>Move/Run</a:t>
            </a:r>
            <a:r>
              <a:rPr lang="en-GB" sz="1200" dirty="0"/>
              <a:t>:  6”/9”</a:t>
            </a:r>
          </a:p>
          <a:p>
            <a:r>
              <a:rPr lang="en-GB" sz="1200" b="1" dirty="0"/>
              <a:t>SV</a:t>
            </a:r>
            <a:r>
              <a:rPr lang="en-GB" sz="1200" dirty="0"/>
              <a:t>:  +2	</a:t>
            </a:r>
            <a:r>
              <a:rPr lang="en-GB" sz="1200" b="1" dirty="0"/>
              <a:t>FV</a:t>
            </a:r>
            <a:r>
              <a:rPr lang="en-GB" sz="1200" dirty="0"/>
              <a:t>:  +1	</a:t>
            </a:r>
            <a:r>
              <a:rPr lang="en-GB" sz="1200" b="1" dirty="0"/>
              <a:t>Speed</a:t>
            </a:r>
            <a:r>
              <a:rPr lang="en-GB" sz="1200" dirty="0"/>
              <a:t>:  +0</a:t>
            </a:r>
          </a:p>
          <a:p>
            <a:r>
              <a:rPr lang="en-GB" sz="1200" b="1" dirty="0"/>
              <a:t>Armour Rating</a:t>
            </a:r>
            <a:r>
              <a:rPr lang="en-GB" sz="1200" dirty="0"/>
              <a:t>:  Shoot 9 / Fight 9</a:t>
            </a:r>
          </a:p>
          <a:p>
            <a:endParaRPr lang="en-GB" sz="1200" b="1" dirty="0"/>
          </a:p>
          <a:p>
            <a:r>
              <a:rPr lang="en-GB" sz="1200" b="1" dirty="0"/>
              <a:t>Rifle</a:t>
            </a:r>
            <a:r>
              <a:rPr lang="en-GB" sz="1200" dirty="0"/>
              <a:t>:  Shoot +5, Pluck mod -1, 24”</a:t>
            </a:r>
          </a:p>
          <a:p>
            <a:r>
              <a:rPr lang="en-GB" sz="1200" b="1" dirty="0"/>
              <a:t>Rifle &amp; bayonet</a:t>
            </a:r>
            <a:r>
              <a:rPr lang="en-GB" sz="1200" dirty="0"/>
              <a:t>:  Fight +4, Pluck mod -1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91254" y="3336443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40" y="3414913"/>
            <a:ext cx="1389580" cy="7332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9" t="18592" r="17345" b="16996"/>
          <a:stretch/>
        </p:blipFill>
        <p:spPr>
          <a:xfrm>
            <a:off x="654240" y="1191389"/>
            <a:ext cx="1389580" cy="17523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8" t="2865" r="3370" b="9108"/>
          <a:stretch/>
        </p:blipFill>
        <p:spPr>
          <a:xfrm>
            <a:off x="627068" y="4393831"/>
            <a:ext cx="1416752" cy="168126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174343" y="1120122"/>
            <a:ext cx="44341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Leadership +2</a:t>
            </a:r>
            <a:r>
              <a:rPr lang="en-GB" sz="1200" dirty="0"/>
              <a:t>:  </a:t>
            </a:r>
            <a:r>
              <a:rPr lang="en-GB" sz="1200" dirty="0" err="1"/>
              <a:t>Scheer</a:t>
            </a:r>
            <a:r>
              <a:rPr lang="en-GB" sz="1200" dirty="0"/>
              <a:t> adds 2 to the Initiative rolls for his company, so long as he is not Knocked Down.</a:t>
            </a:r>
          </a:p>
          <a:p>
            <a:endParaRPr lang="en-GB" sz="1200" dirty="0"/>
          </a:p>
          <a:p>
            <a:r>
              <a:rPr lang="en-GB" sz="1200" b="1" dirty="0"/>
              <a:t>Arc pistol</a:t>
            </a:r>
            <a:r>
              <a:rPr lang="en-GB" sz="1200" dirty="0"/>
              <a:t>:  Ignores most types of armour, treating its targets as Armour Rating 7.  Cannot be used while Fighting.</a:t>
            </a:r>
          </a:p>
          <a:p>
            <a:endParaRPr lang="en-GB" sz="1200" dirty="0"/>
          </a:p>
          <a:p>
            <a:r>
              <a:rPr lang="en-GB" sz="1200" b="1" dirty="0"/>
              <a:t>Silvered sabre</a:t>
            </a:r>
            <a:r>
              <a:rPr lang="en-GB" sz="1200" dirty="0"/>
              <a:t>:  Capable of taking Invulnerable figures out of the game.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868159" y="3556341"/>
            <a:ext cx="28516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Watchman Schm</a:t>
            </a:r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i</a:t>
            </a: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dt</a:t>
            </a:r>
          </a:p>
          <a:p>
            <a:pPr algn="ctr"/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Imperial Night’s Watch</a:t>
            </a:r>
            <a:endParaRPr lang="en-GB" sz="10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5047404" y="3341456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390" y="3419926"/>
            <a:ext cx="1389580" cy="733256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5174343" y="4265151"/>
            <a:ext cx="4434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Bayonet Drill</a:t>
            </a:r>
            <a:r>
              <a:rPr lang="en-GB" sz="1200" dirty="0"/>
              <a:t>:  Capable of Fighting using a rifle with fixed bayonet.</a:t>
            </a:r>
          </a:p>
        </p:txBody>
      </p:sp>
    </p:spTree>
    <p:extLst>
      <p:ext uri="{BB962C8B-B14F-4D97-AF65-F5344CB8AC3E}">
        <p14:creationId xmlns:p14="http://schemas.microsoft.com/office/powerpoint/2010/main" val="1713003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2195732" y="382340"/>
            <a:ext cx="276234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Watchman </a:t>
            </a:r>
            <a:r>
              <a:rPr lang="en-GB" sz="1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Dorff</a:t>
            </a:r>
            <a:endParaRPr lang="en-GB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ctr"/>
            <a:r>
              <a: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Imperial Night’s Watch</a:t>
            </a:r>
            <a:endParaRPr lang="en-GB" sz="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sz="1200" b="1" dirty="0"/>
          </a:p>
          <a:p>
            <a:r>
              <a:rPr lang="en-GB" sz="1200" b="1" dirty="0"/>
              <a:t>Armour</a:t>
            </a:r>
            <a:r>
              <a:rPr lang="en-GB" sz="1200" dirty="0"/>
              <a:t>:  brigandine</a:t>
            </a:r>
          </a:p>
          <a:p>
            <a:r>
              <a:rPr lang="en-GB" sz="1200" b="1" dirty="0"/>
              <a:t>Weapons</a:t>
            </a:r>
            <a:r>
              <a:rPr lang="en-GB" sz="1200" dirty="0"/>
              <a:t>:  military rifle &amp; bayonet</a:t>
            </a:r>
          </a:p>
          <a:p>
            <a:r>
              <a:rPr lang="en-GB" sz="1200" b="1" dirty="0"/>
              <a:t>Talents</a:t>
            </a:r>
            <a:r>
              <a:rPr lang="en-GB" sz="1200" dirty="0"/>
              <a:t>:  Bayonet Drill</a:t>
            </a:r>
          </a:p>
          <a:p>
            <a:endParaRPr lang="en-GB" sz="1200" b="1" dirty="0"/>
          </a:p>
          <a:p>
            <a:endParaRPr lang="en-GB" sz="800" dirty="0"/>
          </a:p>
          <a:p>
            <a:r>
              <a:rPr lang="en-GB" sz="1200" b="1" dirty="0"/>
              <a:t>Pluck</a:t>
            </a:r>
            <a:r>
              <a:rPr lang="en-GB" sz="1200" dirty="0"/>
              <a:t>:  5+	       </a:t>
            </a:r>
            <a:r>
              <a:rPr lang="en-GB" sz="1200" b="1" dirty="0"/>
              <a:t>Move/Run</a:t>
            </a:r>
            <a:r>
              <a:rPr lang="en-GB" sz="1200" dirty="0"/>
              <a:t>:  6”/9”</a:t>
            </a:r>
          </a:p>
          <a:p>
            <a:r>
              <a:rPr lang="en-GB" sz="1200" b="1" dirty="0"/>
              <a:t>SV</a:t>
            </a:r>
            <a:r>
              <a:rPr lang="en-GB" sz="1200" dirty="0"/>
              <a:t>:  +2	</a:t>
            </a:r>
            <a:r>
              <a:rPr lang="en-GB" sz="1200" b="1" dirty="0"/>
              <a:t>FV</a:t>
            </a:r>
            <a:r>
              <a:rPr lang="en-GB" sz="1200" dirty="0"/>
              <a:t>:  +1	</a:t>
            </a:r>
            <a:r>
              <a:rPr lang="en-GB" sz="1200" b="1" dirty="0"/>
              <a:t>Speed</a:t>
            </a:r>
            <a:r>
              <a:rPr lang="en-GB" sz="1200" dirty="0"/>
              <a:t>:  +0</a:t>
            </a:r>
          </a:p>
          <a:p>
            <a:r>
              <a:rPr lang="en-GB" sz="1200" b="1" dirty="0"/>
              <a:t>Armour Rating</a:t>
            </a:r>
            <a:r>
              <a:rPr lang="en-GB" sz="1200" dirty="0"/>
              <a:t>:  Shoot 9 / Fight 9</a:t>
            </a:r>
          </a:p>
          <a:p>
            <a:endParaRPr lang="en-GB" sz="1200" b="1" dirty="0"/>
          </a:p>
          <a:p>
            <a:r>
              <a:rPr lang="en-GB" sz="1200" b="1" dirty="0"/>
              <a:t>Rifle</a:t>
            </a:r>
            <a:r>
              <a:rPr lang="en-GB" sz="1200" dirty="0"/>
              <a:t>:  Shoot +5, Pluck mod -1, 24”</a:t>
            </a:r>
          </a:p>
          <a:p>
            <a:r>
              <a:rPr lang="en-GB" sz="1200" b="1" dirty="0"/>
              <a:t>Rifle &amp; bayonet</a:t>
            </a:r>
            <a:r>
              <a:rPr lang="en-GB" sz="1200" dirty="0"/>
              <a:t>:  Fight +4, Pluck mod -1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285653" y="167455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39" y="245925"/>
            <a:ext cx="1389580" cy="73325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201333" y="3551328"/>
            <a:ext cx="276234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Watchman Mauser</a:t>
            </a:r>
          </a:p>
          <a:p>
            <a:pPr algn="ctr"/>
            <a:r>
              <a: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Imperial Night’s Watch</a:t>
            </a:r>
            <a:endParaRPr lang="en-GB" sz="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sz="1200" b="1" dirty="0"/>
          </a:p>
          <a:p>
            <a:r>
              <a:rPr lang="en-GB" sz="1200" b="1" dirty="0"/>
              <a:t>Armour</a:t>
            </a:r>
            <a:r>
              <a:rPr lang="en-GB" sz="1200" dirty="0"/>
              <a:t>:  brigandine</a:t>
            </a:r>
          </a:p>
          <a:p>
            <a:r>
              <a:rPr lang="en-GB" sz="1200" b="1" dirty="0"/>
              <a:t>Weapons</a:t>
            </a:r>
            <a:r>
              <a:rPr lang="en-GB" sz="1200" dirty="0"/>
              <a:t>:  military rifle &amp; bayonet</a:t>
            </a:r>
          </a:p>
          <a:p>
            <a:r>
              <a:rPr lang="en-GB" sz="1200" b="1" dirty="0"/>
              <a:t>Talents</a:t>
            </a:r>
            <a:r>
              <a:rPr lang="en-GB" sz="1200" dirty="0"/>
              <a:t>:  Bayonet Drill</a:t>
            </a:r>
          </a:p>
          <a:p>
            <a:endParaRPr lang="en-GB" sz="1200" b="1" dirty="0"/>
          </a:p>
          <a:p>
            <a:endParaRPr lang="en-GB" sz="800" dirty="0"/>
          </a:p>
          <a:p>
            <a:r>
              <a:rPr lang="en-GB" sz="1200" b="1" dirty="0"/>
              <a:t>Pluck</a:t>
            </a:r>
            <a:r>
              <a:rPr lang="en-GB" sz="1200" dirty="0"/>
              <a:t>:  5+	       </a:t>
            </a:r>
            <a:r>
              <a:rPr lang="en-GB" sz="1200" b="1" dirty="0"/>
              <a:t>Move/Run</a:t>
            </a:r>
            <a:r>
              <a:rPr lang="en-GB" sz="1200" dirty="0"/>
              <a:t>:  6”/9”</a:t>
            </a:r>
          </a:p>
          <a:p>
            <a:r>
              <a:rPr lang="en-GB" sz="1200" dirty="0"/>
              <a:t>SV:  +2	FV:  +1	Speed:  +0</a:t>
            </a:r>
          </a:p>
          <a:p>
            <a:r>
              <a:rPr lang="en-GB" sz="1200" b="1" dirty="0"/>
              <a:t>Armour Rating</a:t>
            </a:r>
            <a:r>
              <a:rPr lang="en-GB" sz="1200" dirty="0"/>
              <a:t>:  Shoot 9 / Fight 9</a:t>
            </a:r>
          </a:p>
          <a:p>
            <a:endParaRPr lang="en-GB" sz="1200" b="1" dirty="0"/>
          </a:p>
          <a:p>
            <a:r>
              <a:rPr lang="en-GB" sz="1200" b="1" dirty="0"/>
              <a:t>Rifle</a:t>
            </a:r>
            <a:r>
              <a:rPr lang="en-GB" sz="1200" dirty="0"/>
              <a:t>:  Shoot +5, Pluck mod -1, 24”</a:t>
            </a:r>
          </a:p>
          <a:p>
            <a:r>
              <a:rPr lang="en-GB" sz="1200" b="1" dirty="0"/>
              <a:t>Rifle &amp; bayonet</a:t>
            </a:r>
            <a:r>
              <a:rPr lang="en-GB" sz="1200" dirty="0"/>
              <a:t>:  Fight +4, Pluck mod -1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91254" y="3336443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40" y="3414913"/>
            <a:ext cx="1389580" cy="7332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43" t="4835" r="24814" b="21362"/>
          <a:stretch/>
        </p:blipFill>
        <p:spPr>
          <a:xfrm>
            <a:off x="841824" y="1151706"/>
            <a:ext cx="1020878" cy="169284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868159" y="381774"/>
            <a:ext cx="28516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Watchman </a:t>
            </a:r>
            <a:r>
              <a:rPr lang="en-GB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Dorff</a:t>
            </a: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ctr"/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Imperial Night’s Watch</a:t>
            </a:r>
            <a:endParaRPr lang="en-GB" sz="10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5047404" y="166889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390" y="245359"/>
            <a:ext cx="1389580" cy="733256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174343" y="1090584"/>
            <a:ext cx="4434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Bayonet Drill</a:t>
            </a:r>
            <a:r>
              <a:rPr lang="en-GB" sz="1200" dirty="0"/>
              <a:t>:  Capable of Fighting using a rifle with fixed bayonet.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868159" y="3556341"/>
            <a:ext cx="28516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Watchman Mauser</a:t>
            </a:r>
          </a:p>
          <a:p>
            <a:pPr algn="ctr"/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Imperial Night’s Watch</a:t>
            </a:r>
            <a:endParaRPr lang="en-GB" sz="10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5047404" y="3341456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390" y="3419926"/>
            <a:ext cx="1389580" cy="733256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5174343" y="4265151"/>
            <a:ext cx="4434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Bayonet Drill</a:t>
            </a:r>
            <a:r>
              <a:rPr lang="en-GB" sz="1200" dirty="0"/>
              <a:t>:  Capable of Fighting using a rifle with fixed bayonet.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5" t="11831" r="17504" b="22884"/>
          <a:stretch/>
        </p:blipFill>
        <p:spPr>
          <a:xfrm>
            <a:off x="841824" y="4265151"/>
            <a:ext cx="1136788" cy="167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756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216027" y="3566716"/>
            <a:ext cx="276234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Chapla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i</a:t>
            </a:r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n Schultz</a:t>
            </a:r>
          </a:p>
          <a:p>
            <a:pPr algn="ctr"/>
            <a:r>
              <a: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Imperial Night’s Watch</a:t>
            </a:r>
            <a:endParaRPr lang="en-GB" sz="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sz="1200" b="1" dirty="0"/>
          </a:p>
          <a:p>
            <a:r>
              <a:rPr lang="en-GB" sz="1200" b="1" dirty="0"/>
              <a:t>Armour</a:t>
            </a:r>
            <a:r>
              <a:rPr lang="en-GB" sz="1200" dirty="0"/>
              <a:t>:  chain shirt</a:t>
            </a:r>
          </a:p>
          <a:p>
            <a:r>
              <a:rPr lang="en-GB" sz="1200" b="1" dirty="0"/>
              <a:t>Weapons</a:t>
            </a:r>
            <a:r>
              <a:rPr lang="en-GB" sz="1200" dirty="0"/>
              <a:t>:  sword (blessed)</a:t>
            </a:r>
          </a:p>
          <a:p>
            <a:r>
              <a:rPr lang="en-GB" sz="1200" b="1" dirty="0"/>
              <a:t>Talents</a:t>
            </a:r>
            <a:r>
              <a:rPr lang="en-GB" sz="1200" dirty="0"/>
              <a:t>:  Fanatic, Fearless</a:t>
            </a:r>
          </a:p>
          <a:p>
            <a:endParaRPr lang="en-GB" sz="1200" b="1" dirty="0"/>
          </a:p>
          <a:p>
            <a:endParaRPr lang="en-GB" sz="800" dirty="0"/>
          </a:p>
          <a:p>
            <a:r>
              <a:rPr lang="en-GB" sz="1200" b="1" dirty="0"/>
              <a:t>Pluck</a:t>
            </a:r>
            <a:r>
              <a:rPr lang="en-GB" sz="1200" dirty="0"/>
              <a:t>:  4+	      </a:t>
            </a:r>
            <a:r>
              <a:rPr lang="en-GB" sz="1200" b="1" dirty="0"/>
              <a:t>Move/Run</a:t>
            </a:r>
            <a:r>
              <a:rPr lang="en-GB" sz="1200" dirty="0"/>
              <a:t>:  6”/9”</a:t>
            </a:r>
          </a:p>
          <a:p>
            <a:r>
              <a:rPr lang="en-GB" sz="1200" b="1" dirty="0"/>
              <a:t>SV</a:t>
            </a:r>
            <a:r>
              <a:rPr lang="en-GB" sz="1200" dirty="0"/>
              <a:t>:  +0	</a:t>
            </a:r>
            <a:r>
              <a:rPr lang="en-GB" sz="1200" b="1" dirty="0"/>
              <a:t>FV</a:t>
            </a:r>
            <a:r>
              <a:rPr lang="en-GB" sz="1200" dirty="0"/>
              <a:t>:  +1	</a:t>
            </a:r>
            <a:r>
              <a:rPr lang="en-GB" sz="1200" b="1" dirty="0"/>
              <a:t>Speed</a:t>
            </a:r>
            <a:r>
              <a:rPr lang="en-GB" sz="1200" dirty="0"/>
              <a:t>:  +0</a:t>
            </a:r>
          </a:p>
          <a:p>
            <a:r>
              <a:rPr lang="en-GB" sz="1200" b="1" dirty="0"/>
              <a:t>Armour Rating</a:t>
            </a:r>
            <a:r>
              <a:rPr lang="en-GB" sz="1200" dirty="0"/>
              <a:t>:  Shoot 10 / Fight 10</a:t>
            </a:r>
          </a:p>
          <a:p>
            <a:endParaRPr lang="en-GB" sz="1200" dirty="0"/>
          </a:p>
          <a:p>
            <a:r>
              <a:rPr lang="en-GB" sz="1200" b="1" dirty="0"/>
              <a:t>Sword</a:t>
            </a:r>
            <a:r>
              <a:rPr lang="en-GB" sz="1200" dirty="0"/>
              <a:t>:  Fight +3, Pluck mod -1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305948" y="3336443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34" y="3414913"/>
            <a:ext cx="1389580" cy="733256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2216027" y="411312"/>
            <a:ext cx="2762348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Feldwebel Osman</a:t>
            </a:r>
          </a:p>
          <a:p>
            <a:pPr algn="ctr"/>
            <a:r>
              <a: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Imperial Night’s Watch</a:t>
            </a:r>
            <a:endParaRPr lang="en-GB" sz="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sz="1200" b="1" dirty="0"/>
          </a:p>
          <a:p>
            <a:r>
              <a:rPr lang="en-GB" sz="1200" b="1" dirty="0"/>
              <a:t>Armour</a:t>
            </a:r>
            <a:r>
              <a:rPr lang="en-GB" sz="1200" dirty="0"/>
              <a:t>:  chain shirt</a:t>
            </a:r>
          </a:p>
          <a:p>
            <a:r>
              <a:rPr lang="en-GB" sz="1200" b="1" dirty="0"/>
              <a:t>Weapons</a:t>
            </a:r>
            <a:r>
              <a:rPr lang="en-GB" sz="1200" dirty="0"/>
              <a:t>:  military rifle, scimitar</a:t>
            </a:r>
          </a:p>
          <a:p>
            <a:r>
              <a:rPr lang="en-GB" sz="1200" b="1" dirty="0"/>
              <a:t>Talents</a:t>
            </a:r>
            <a:r>
              <a:rPr lang="en-GB" sz="1200" dirty="0"/>
              <a:t>:  Leadership +1, Marksman, Tough*</a:t>
            </a:r>
          </a:p>
          <a:p>
            <a:endParaRPr lang="en-GB" sz="1200" dirty="0"/>
          </a:p>
          <a:p>
            <a:r>
              <a:rPr lang="en-GB" sz="1200" b="1" dirty="0"/>
              <a:t>Pluck</a:t>
            </a:r>
            <a:r>
              <a:rPr lang="en-GB" sz="1200" dirty="0"/>
              <a:t>:  3+(*2+)       </a:t>
            </a:r>
            <a:r>
              <a:rPr lang="en-GB" sz="1200" b="1" dirty="0"/>
              <a:t>Move/Run</a:t>
            </a:r>
            <a:r>
              <a:rPr lang="en-GB" sz="1200" dirty="0"/>
              <a:t>:  6”/9”</a:t>
            </a:r>
          </a:p>
          <a:p>
            <a:r>
              <a:rPr lang="en-GB" sz="1200" b="1" dirty="0"/>
              <a:t>SV</a:t>
            </a:r>
            <a:r>
              <a:rPr lang="en-GB" sz="1200" dirty="0"/>
              <a:t>:  +2	</a:t>
            </a:r>
            <a:r>
              <a:rPr lang="en-GB" sz="1200" b="1" dirty="0"/>
              <a:t>FV</a:t>
            </a:r>
            <a:r>
              <a:rPr lang="en-GB" sz="1200" dirty="0"/>
              <a:t>:  +3	</a:t>
            </a:r>
            <a:r>
              <a:rPr lang="en-GB" sz="1200" b="1" dirty="0"/>
              <a:t>Speed</a:t>
            </a:r>
            <a:r>
              <a:rPr lang="en-GB" sz="1200" dirty="0"/>
              <a:t>:  +0</a:t>
            </a:r>
          </a:p>
          <a:p>
            <a:r>
              <a:rPr lang="en-GB" sz="1200" b="1" dirty="0"/>
              <a:t>Armour Rating</a:t>
            </a:r>
            <a:r>
              <a:rPr lang="en-GB" sz="1200" dirty="0"/>
              <a:t>:  Shoot 10 / Fight 10</a:t>
            </a:r>
          </a:p>
          <a:p>
            <a:endParaRPr lang="en-GB" sz="1200" dirty="0"/>
          </a:p>
          <a:p>
            <a:r>
              <a:rPr lang="en-GB" sz="1200" b="1" dirty="0"/>
              <a:t>Rifle</a:t>
            </a:r>
            <a:r>
              <a:rPr lang="en-GB" sz="1200" dirty="0"/>
              <a:t>:  Shoot +5, Pluck mod -1, 24”</a:t>
            </a:r>
          </a:p>
          <a:p>
            <a:r>
              <a:rPr lang="en-GB" sz="1200" b="1" dirty="0"/>
              <a:t>Scimitar</a:t>
            </a:r>
            <a:r>
              <a:rPr lang="en-GB" sz="1200" dirty="0"/>
              <a:t>:  Fight +5, Pluck mod -1</a:t>
            </a:r>
          </a:p>
        </p:txBody>
      </p:sp>
      <p:sp>
        <p:nvSpPr>
          <p:cNvPr id="36" name="Rounded Rectangle 35"/>
          <p:cNvSpPr/>
          <p:nvPr/>
        </p:nvSpPr>
        <p:spPr>
          <a:xfrm>
            <a:off x="305948" y="196427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34" y="274897"/>
            <a:ext cx="1389580" cy="73325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8" t="14701" r="6616" b="8921"/>
          <a:stretch/>
        </p:blipFill>
        <p:spPr>
          <a:xfrm>
            <a:off x="759087" y="1197734"/>
            <a:ext cx="1221615" cy="167425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21" t="12019" r="13957" b="23568"/>
          <a:stretch/>
        </p:blipFill>
        <p:spPr>
          <a:xfrm>
            <a:off x="784845" y="4337750"/>
            <a:ext cx="1114713" cy="167305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869485" y="411312"/>
            <a:ext cx="285167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Feldwebel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Osman</a:t>
            </a:r>
          </a:p>
          <a:p>
            <a:pPr algn="ctr"/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Imperial Night’s Watch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5048730" y="196427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716" y="274897"/>
            <a:ext cx="1389580" cy="733256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175669" y="1120122"/>
            <a:ext cx="44341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Leadership +1</a:t>
            </a:r>
            <a:r>
              <a:rPr lang="en-GB" sz="1200" dirty="0"/>
              <a:t>:  Add +1 to Initiative rolls – when Schulz’s Leadership cannot be counted and provided Osman is not Knocked Down at the time.</a:t>
            </a:r>
          </a:p>
          <a:p>
            <a:endParaRPr lang="en-GB" sz="1200" b="1" dirty="0"/>
          </a:p>
          <a:p>
            <a:r>
              <a:rPr lang="en-GB" sz="1200" b="1" dirty="0"/>
              <a:t>Marksman</a:t>
            </a:r>
            <a:r>
              <a:rPr lang="en-GB" sz="1200" dirty="0"/>
              <a:t>:  When Shooting, Osman ignores any penalties due to cover.</a:t>
            </a:r>
          </a:p>
          <a:p>
            <a:endParaRPr lang="en-GB" sz="1200" dirty="0"/>
          </a:p>
          <a:p>
            <a:r>
              <a:rPr lang="en-GB" sz="1200" b="1" dirty="0"/>
              <a:t>Tough</a:t>
            </a:r>
            <a:r>
              <a:rPr lang="en-GB" sz="1200" dirty="0"/>
              <a:t>:  Osman gains a +1 bonus on all Pluck rolls resulting from Shooting or Fighting hits but not on Pluck rolls made for other reasons.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869485" y="3551328"/>
            <a:ext cx="285167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Chapla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i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n Schultz</a:t>
            </a:r>
          </a:p>
          <a:p>
            <a:pPr algn="ctr"/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Imperial Night’s Watch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5048730" y="3336443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716" y="3414913"/>
            <a:ext cx="1389580" cy="733256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5175669" y="4260138"/>
            <a:ext cx="4434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Fanatic</a:t>
            </a:r>
            <a:r>
              <a:rPr lang="en-GB" sz="1200" dirty="0"/>
              <a:t>: Schulz can re-roll his first failed Pluck roll of the game.</a:t>
            </a:r>
          </a:p>
          <a:p>
            <a:endParaRPr lang="en-GB" sz="1200" b="1" dirty="0"/>
          </a:p>
          <a:p>
            <a:r>
              <a:rPr lang="en-GB" sz="1200" b="1" dirty="0"/>
              <a:t>Fearless</a:t>
            </a:r>
            <a:r>
              <a:rPr lang="en-GB" sz="1200" dirty="0"/>
              <a:t>:  Unaffected by the Terrifying Talent.</a:t>
            </a:r>
          </a:p>
          <a:p>
            <a:endParaRPr lang="en-GB" sz="1200" dirty="0"/>
          </a:p>
          <a:p>
            <a:r>
              <a:rPr lang="en-GB" sz="1200" b="1" dirty="0"/>
              <a:t>Blessed sword</a:t>
            </a:r>
            <a:r>
              <a:rPr lang="en-GB" sz="1200" dirty="0"/>
              <a:t>: Capable of taking Invulnerable figures out of the game.</a:t>
            </a:r>
          </a:p>
        </p:txBody>
      </p:sp>
    </p:spTree>
    <p:extLst>
      <p:ext uri="{BB962C8B-B14F-4D97-AF65-F5344CB8AC3E}">
        <p14:creationId xmlns:p14="http://schemas.microsoft.com/office/powerpoint/2010/main" val="1094974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2216027" y="411312"/>
            <a:ext cx="27623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Baron P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i</a:t>
            </a:r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otr Yvgen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i</a:t>
            </a:r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v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i</a:t>
            </a:r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ch</a:t>
            </a:r>
          </a:p>
          <a:p>
            <a:pPr algn="ctr"/>
            <a:r>
              <a: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Noble Vampire Company</a:t>
            </a:r>
          </a:p>
          <a:p>
            <a:endParaRPr lang="en-GB" sz="800" dirty="0"/>
          </a:p>
          <a:p>
            <a:r>
              <a:rPr lang="en-GB" sz="1200" b="1" dirty="0"/>
              <a:t>Armour</a:t>
            </a:r>
            <a:r>
              <a:rPr lang="en-GB" sz="1200" dirty="0"/>
              <a:t>:  lined coat</a:t>
            </a:r>
          </a:p>
          <a:p>
            <a:r>
              <a:rPr lang="en-GB" sz="1200" b="1" dirty="0"/>
              <a:t>Weapons</a:t>
            </a:r>
            <a:r>
              <a:rPr lang="en-GB" sz="1200" dirty="0"/>
              <a:t>:  sword</a:t>
            </a:r>
          </a:p>
          <a:p>
            <a:r>
              <a:rPr lang="en-GB" sz="1200" b="1" dirty="0"/>
              <a:t>Talents</a:t>
            </a:r>
            <a:r>
              <a:rPr lang="en-GB" sz="1200" dirty="0"/>
              <a:t>:  Leadership +2, Invulnerable, Terrifying, </a:t>
            </a:r>
            <a:r>
              <a:rPr lang="en-GB" sz="1200" dirty="0" err="1"/>
              <a:t>Nighteyes</a:t>
            </a:r>
            <a:endParaRPr lang="en-GB" sz="1200" dirty="0"/>
          </a:p>
          <a:p>
            <a:r>
              <a:rPr lang="en-GB" sz="1200" b="1" dirty="0"/>
              <a:t>Mystical Powers</a:t>
            </a:r>
            <a:r>
              <a:rPr lang="en-GB" sz="1200" dirty="0"/>
              <a:t>:  Zone of Shadows</a:t>
            </a:r>
          </a:p>
          <a:p>
            <a:endParaRPr lang="en-GB" sz="800" dirty="0"/>
          </a:p>
          <a:p>
            <a:r>
              <a:rPr lang="en-GB" sz="1200" b="1" dirty="0"/>
              <a:t>Pluck</a:t>
            </a:r>
            <a:r>
              <a:rPr lang="en-GB" sz="1200" dirty="0"/>
              <a:t>:  3+	       </a:t>
            </a:r>
            <a:r>
              <a:rPr lang="en-GB" sz="1200" b="1" dirty="0"/>
              <a:t>Move/Run</a:t>
            </a:r>
            <a:r>
              <a:rPr lang="en-GB" sz="1200" dirty="0"/>
              <a:t>:  8”/11”</a:t>
            </a:r>
          </a:p>
          <a:p>
            <a:r>
              <a:rPr lang="en-GB" sz="1200" b="1" dirty="0"/>
              <a:t>SV</a:t>
            </a:r>
            <a:r>
              <a:rPr lang="en-GB" sz="1200" dirty="0"/>
              <a:t>:  +0	</a:t>
            </a:r>
            <a:r>
              <a:rPr lang="en-GB" sz="1200" b="1" dirty="0"/>
              <a:t>FV</a:t>
            </a:r>
            <a:r>
              <a:rPr lang="en-GB" sz="1200" dirty="0"/>
              <a:t>:  +3	</a:t>
            </a:r>
            <a:r>
              <a:rPr lang="en-GB" sz="1200" b="1" dirty="0"/>
              <a:t>Speed</a:t>
            </a:r>
            <a:r>
              <a:rPr lang="en-GB" sz="1200" dirty="0"/>
              <a:t>:  +2</a:t>
            </a:r>
          </a:p>
          <a:p>
            <a:r>
              <a:rPr lang="en-GB" sz="1200" b="1" dirty="0"/>
              <a:t>Armour Rating</a:t>
            </a:r>
            <a:r>
              <a:rPr lang="en-GB" sz="1200" dirty="0"/>
              <a:t>:  Shoot 8 / Fight 10</a:t>
            </a:r>
          </a:p>
          <a:p>
            <a:endParaRPr lang="en-GB" sz="1200" dirty="0"/>
          </a:p>
          <a:p>
            <a:r>
              <a:rPr lang="en-GB" sz="1200" b="1" dirty="0"/>
              <a:t>Sword</a:t>
            </a:r>
            <a:r>
              <a:rPr lang="en-GB" sz="1200" dirty="0"/>
              <a:t>:  Fight +5, Pluck mod -1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305948" y="196427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34" y="274897"/>
            <a:ext cx="1389580" cy="73325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210426" y="3551328"/>
            <a:ext cx="2762348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Abel, Reta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i</a:t>
            </a:r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ner</a:t>
            </a:r>
          </a:p>
          <a:p>
            <a:pPr algn="ctr"/>
            <a:r>
              <a: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Noble Vampire Company</a:t>
            </a:r>
          </a:p>
          <a:p>
            <a:endParaRPr lang="en-GB" sz="1200" b="1" dirty="0"/>
          </a:p>
          <a:p>
            <a:r>
              <a:rPr lang="en-GB" sz="1200" b="1" dirty="0"/>
              <a:t>Armour</a:t>
            </a:r>
            <a:r>
              <a:rPr lang="en-GB" sz="1200" dirty="0"/>
              <a:t>:  brigandine</a:t>
            </a:r>
          </a:p>
          <a:p>
            <a:r>
              <a:rPr lang="en-GB" sz="1200" b="1" dirty="0"/>
              <a:t>Weapons</a:t>
            </a:r>
            <a:r>
              <a:rPr lang="en-GB" sz="1200" dirty="0"/>
              <a:t>:  axe (large), shotgun</a:t>
            </a:r>
          </a:p>
          <a:p>
            <a:r>
              <a:rPr lang="en-GB" sz="1200" b="1" dirty="0"/>
              <a:t>Talents</a:t>
            </a:r>
            <a:r>
              <a:rPr lang="en-GB" sz="1200" dirty="0"/>
              <a:t>:  Fanatic, Tough*</a:t>
            </a:r>
          </a:p>
          <a:p>
            <a:endParaRPr lang="en-GB" sz="1200" b="1" dirty="0"/>
          </a:p>
          <a:p>
            <a:r>
              <a:rPr lang="en-GB" sz="1200" b="1" dirty="0"/>
              <a:t>Pluck</a:t>
            </a:r>
            <a:r>
              <a:rPr lang="en-GB" sz="1200" dirty="0"/>
              <a:t>:  5+(*4+)       </a:t>
            </a:r>
            <a:r>
              <a:rPr lang="en-GB" sz="1200" b="1" dirty="0"/>
              <a:t>Move/Run</a:t>
            </a:r>
            <a:r>
              <a:rPr lang="en-GB" sz="1200" dirty="0"/>
              <a:t>:  6”/9”</a:t>
            </a:r>
          </a:p>
          <a:p>
            <a:r>
              <a:rPr lang="en-GB" sz="1200" b="1" dirty="0"/>
              <a:t>SV</a:t>
            </a:r>
            <a:r>
              <a:rPr lang="en-GB" sz="1200" dirty="0"/>
              <a:t>:  +1	</a:t>
            </a:r>
            <a:r>
              <a:rPr lang="en-GB" sz="1200" b="1" dirty="0"/>
              <a:t>FV</a:t>
            </a:r>
            <a:r>
              <a:rPr lang="en-GB" sz="1200" dirty="0"/>
              <a:t>:  +1	</a:t>
            </a:r>
            <a:r>
              <a:rPr lang="en-GB" sz="1200" b="1" dirty="0"/>
              <a:t>Speed</a:t>
            </a:r>
            <a:r>
              <a:rPr lang="en-GB" sz="1200" dirty="0"/>
              <a:t>: +0</a:t>
            </a:r>
          </a:p>
          <a:p>
            <a:r>
              <a:rPr lang="en-GB" sz="1200" b="1" dirty="0"/>
              <a:t>Armour Rating</a:t>
            </a:r>
            <a:r>
              <a:rPr lang="en-GB" sz="1200" dirty="0"/>
              <a:t>:  Shoot 9 / Fight 9</a:t>
            </a:r>
          </a:p>
          <a:p>
            <a:endParaRPr lang="en-GB" sz="1200" b="1" dirty="0"/>
          </a:p>
          <a:p>
            <a:r>
              <a:rPr lang="en-GB" sz="1200" b="1" dirty="0"/>
              <a:t>Shotgun</a:t>
            </a:r>
            <a:r>
              <a:rPr lang="en-GB" sz="1200" dirty="0"/>
              <a:t>:  Shoot +3, Pluck mod -1, 9”</a:t>
            </a:r>
          </a:p>
          <a:p>
            <a:r>
              <a:rPr lang="en-GB" sz="1200" b="1" dirty="0"/>
              <a:t>Shotgun</a:t>
            </a:r>
            <a:r>
              <a:rPr lang="en-GB" sz="1200" dirty="0"/>
              <a:t>:  Shoot +3, Pluck mod 0, 9-12”</a:t>
            </a:r>
          </a:p>
          <a:p>
            <a:r>
              <a:rPr lang="en-GB" sz="1200" b="1" dirty="0"/>
              <a:t>Axe</a:t>
            </a:r>
            <a:r>
              <a:rPr lang="en-GB" sz="1200" dirty="0"/>
              <a:t>:  Fight +3, Pluck mod -2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300347" y="3336443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33" y="3414913"/>
            <a:ext cx="1389580" cy="7332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50" t="25186" r="24857" b="19061"/>
          <a:stretch/>
        </p:blipFill>
        <p:spPr>
          <a:xfrm>
            <a:off x="663333" y="4320952"/>
            <a:ext cx="1389580" cy="17480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74" y="1086624"/>
            <a:ext cx="1504718" cy="197804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868159" y="411312"/>
            <a:ext cx="285167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Baron P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i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otr </a:t>
            </a:r>
            <a:r>
              <a:rPr lang="en-GB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Yvgen</a:t>
            </a:r>
            <a:r>
              <a:rPr lang="en-GB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i</a:t>
            </a:r>
            <a:r>
              <a:rPr lang="en-GB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v</a:t>
            </a:r>
            <a:r>
              <a:rPr lang="en-GB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i</a:t>
            </a:r>
            <a:r>
              <a:rPr lang="en-GB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ch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ctr"/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Noble Vampire Company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5047404" y="196427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390" y="274897"/>
            <a:ext cx="1389580" cy="733256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174343" y="1120122"/>
            <a:ext cx="4434114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Leadership +2</a:t>
            </a:r>
            <a:r>
              <a:rPr lang="en-GB" sz="1100" dirty="0"/>
              <a:t>:  The Baron adds 2 to the Initiative rolls for his company, so long as he is not Knocked Down.</a:t>
            </a:r>
          </a:p>
          <a:p>
            <a:r>
              <a:rPr lang="en-GB" sz="1100" b="1" dirty="0"/>
              <a:t>Invulnerable</a:t>
            </a:r>
            <a:r>
              <a:rPr lang="en-GB" sz="1100" dirty="0"/>
              <a:t>:  A hit on the Baron can only produce a Knocked Down result even if he fails his Pluck roll.  This invulnerability does not apply if he is hit with a blessed or silvered weapon.</a:t>
            </a:r>
          </a:p>
          <a:p>
            <a:r>
              <a:rPr lang="en-GB" sz="1100" b="1" dirty="0" err="1"/>
              <a:t>Nighteyes</a:t>
            </a:r>
            <a:r>
              <a:rPr lang="en-GB" sz="1100" dirty="0"/>
              <a:t>:  See normally regardless of available light.</a:t>
            </a:r>
          </a:p>
          <a:p>
            <a:r>
              <a:rPr lang="en-GB" sz="1100" b="1" dirty="0"/>
              <a:t>Terrifying</a:t>
            </a:r>
            <a:r>
              <a:rPr lang="en-GB" sz="1100" dirty="0"/>
              <a:t>:  Other figures must make a Pluck roll to move into contact with this figure or to stand their ground if it moves into contact with them.</a:t>
            </a:r>
          </a:p>
          <a:p>
            <a:r>
              <a:rPr lang="en-GB" sz="1100" b="1" dirty="0"/>
              <a:t>Zone of Shadows</a:t>
            </a:r>
            <a:r>
              <a:rPr lang="en-GB" sz="1100" dirty="0"/>
              <a:t>:  Provided the Baron makes a successful Pluck roll to cast, during the Shooting phase, thick shadows swirl within 6” of him. These shadows provide Type 3 cover to all figures in the area.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869485" y="3551328"/>
            <a:ext cx="28516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Abel, Reta</a:t>
            </a:r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i</a:t>
            </a: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ner</a:t>
            </a:r>
          </a:p>
          <a:p>
            <a:pPr algn="ctr"/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Noble Vampire Company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5048730" y="3336443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716" y="3414913"/>
            <a:ext cx="1389580" cy="733256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5175669" y="4260138"/>
            <a:ext cx="4434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Fanatic</a:t>
            </a:r>
            <a:r>
              <a:rPr lang="en-GB" sz="1200" dirty="0"/>
              <a:t>:  Abel can re-roll his first failed Pluck roll of the game.</a:t>
            </a:r>
          </a:p>
          <a:p>
            <a:endParaRPr lang="en-GB" sz="1200" b="1" dirty="0"/>
          </a:p>
          <a:p>
            <a:r>
              <a:rPr lang="en-GB" sz="1200" b="1" dirty="0"/>
              <a:t>Tough</a:t>
            </a:r>
            <a:r>
              <a:rPr lang="en-GB" sz="1200" dirty="0"/>
              <a:t>:  Abel gains a +1 bonus on all Pluck rolls resulting from Shooting or Fighting hits but not on Pluck rolls made for other reasons.</a:t>
            </a: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341640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190229" y="436483"/>
            <a:ext cx="2762348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Bogdan, Reta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i</a:t>
            </a:r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ner</a:t>
            </a:r>
          </a:p>
          <a:p>
            <a:pPr algn="ctr"/>
            <a:r>
              <a: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Noble Vampire Company</a:t>
            </a:r>
          </a:p>
          <a:p>
            <a:endParaRPr lang="en-GB" sz="1200" b="1" dirty="0"/>
          </a:p>
          <a:p>
            <a:r>
              <a:rPr lang="en-GB" sz="1200" b="1" dirty="0"/>
              <a:t>Armour</a:t>
            </a:r>
            <a:r>
              <a:rPr lang="en-GB" sz="1200" dirty="0"/>
              <a:t>:  brigandine</a:t>
            </a:r>
          </a:p>
          <a:p>
            <a:r>
              <a:rPr lang="en-GB" sz="1200" b="1" dirty="0"/>
              <a:t>Weapons</a:t>
            </a:r>
            <a:r>
              <a:rPr lang="en-GB" sz="1200" dirty="0"/>
              <a:t>:  combat knife, shotgun</a:t>
            </a:r>
          </a:p>
          <a:p>
            <a:r>
              <a:rPr lang="en-GB" sz="1200" b="1" dirty="0"/>
              <a:t>Talents</a:t>
            </a:r>
            <a:r>
              <a:rPr lang="en-GB" sz="1200" dirty="0"/>
              <a:t>:  Fanatic, Tough*</a:t>
            </a:r>
          </a:p>
          <a:p>
            <a:endParaRPr lang="en-GB" sz="1200" b="1" dirty="0"/>
          </a:p>
          <a:p>
            <a:r>
              <a:rPr lang="en-GB" sz="1200" b="1" dirty="0"/>
              <a:t>Pluck</a:t>
            </a:r>
            <a:r>
              <a:rPr lang="en-GB" sz="1200" dirty="0"/>
              <a:t>:  5+(*4+)       </a:t>
            </a:r>
            <a:r>
              <a:rPr lang="en-GB" sz="1200" b="1" dirty="0"/>
              <a:t>Move/Run</a:t>
            </a:r>
            <a:r>
              <a:rPr lang="en-GB" sz="1200" dirty="0"/>
              <a:t>:  6”/9”</a:t>
            </a:r>
          </a:p>
          <a:p>
            <a:r>
              <a:rPr lang="en-GB" sz="1200" b="1" dirty="0"/>
              <a:t>SV</a:t>
            </a:r>
            <a:r>
              <a:rPr lang="en-GB" sz="1200" dirty="0"/>
              <a:t>:  +1	</a:t>
            </a:r>
            <a:r>
              <a:rPr lang="en-GB" sz="1200" b="1" dirty="0"/>
              <a:t>FV</a:t>
            </a:r>
            <a:r>
              <a:rPr lang="en-GB" sz="1200" dirty="0"/>
              <a:t>:  +1	</a:t>
            </a:r>
            <a:r>
              <a:rPr lang="en-GB" sz="1200" b="1" dirty="0"/>
              <a:t>Speed</a:t>
            </a:r>
            <a:r>
              <a:rPr lang="en-GB" sz="1200" dirty="0"/>
              <a:t>: +0</a:t>
            </a:r>
          </a:p>
          <a:p>
            <a:r>
              <a:rPr lang="en-GB" sz="1200" b="1" dirty="0"/>
              <a:t>Armour Rating</a:t>
            </a:r>
            <a:r>
              <a:rPr lang="en-GB" sz="1200" dirty="0"/>
              <a:t>:  Shoot 9 / Fight 9</a:t>
            </a:r>
          </a:p>
          <a:p>
            <a:endParaRPr lang="en-GB" sz="1200" b="1" dirty="0"/>
          </a:p>
          <a:p>
            <a:r>
              <a:rPr lang="en-GB" sz="1200" b="1" dirty="0"/>
              <a:t>Shotgun</a:t>
            </a:r>
            <a:r>
              <a:rPr lang="en-GB" sz="1200" dirty="0"/>
              <a:t>:  Shoot +3, Pluck mod -1, 9”</a:t>
            </a:r>
          </a:p>
          <a:p>
            <a:r>
              <a:rPr lang="en-GB" sz="1200" b="1" dirty="0"/>
              <a:t>Shotgun</a:t>
            </a:r>
            <a:r>
              <a:rPr lang="en-GB" sz="1200" dirty="0"/>
              <a:t>:  Shoot +3, Pluck mod 0, 9-12”</a:t>
            </a:r>
          </a:p>
          <a:p>
            <a:r>
              <a:rPr lang="en-GB" sz="1200" b="1" dirty="0"/>
              <a:t>Knife</a:t>
            </a:r>
            <a:r>
              <a:rPr lang="en-GB" sz="1200" dirty="0"/>
              <a:t>:  Fight +3, Pluck mod 0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280150" y="221598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36" y="300068"/>
            <a:ext cx="1389580" cy="733256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2190229" y="3576499"/>
            <a:ext cx="27623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Kl</a:t>
            </a:r>
            <a:r>
              <a:rPr lang="en-GB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i</a:t>
            </a:r>
            <a:r>
              <a:rPr lang="en-GB" sz="1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pp</a:t>
            </a:r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, Thrall</a:t>
            </a:r>
          </a:p>
          <a:p>
            <a:pPr algn="ctr"/>
            <a:r>
              <a: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Noble Vampire Company</a:t>
            </a:r>
          </a:p>
          <a:p>
            <a:endParaRPr lang="en-GB" sz="1200" b="1" dirty="0"/>
          </a:p>
          <a:p>
            <a:r>
              <a:rPr lang="en-GB" sz="1200" b="1" dirty="0"/>
              <a:t>Armour</a:t>
            </a:r>
            <a:r>
              <a:rPr lang="en-GB" sz="1200" dirty="0"/>
              <a:t>:  lined coat</a:t>
            </a:r>
          </a:p>
          <a:p>
            <a:r>
              <a:rPr lang="en-GB" sz="1200" b="1" dirty="0"/>
              <a:t>Weapons</a:t>
            </a:r>
            <a:r>
              <a:rPr lang="en-GB" sz="1200" dirty="0"/>
              <a:t>:  sword, pistol</a:t>
            </a:r>
          </a:p>
          <a:p>
            <a:r>
              <a:rPr lang="en-GB" sz="1200" b="1" dirty="0"/>
              <a:t>Talents</a:t>
            </a:r>
            <a:r>
              <a:rPr lang="en-GB" sz="1200" dirty="0"/>
              <a:t>:  </a:t>
            </a:r>
            <a:r>
              <a:rPr lang="en-GB" sz="1200" dirty="0" err="1"/>
              <a:t>Nighteyes</a:t>
            </a:r>
            <a:r>
              <a:rPr lang="en-GB" sz="1200" dirty="0"/>
              <a:t>, Numb</a:t>
            </a:r>
          </a:p>
          <a:p>
            <a:endParaRPr lang="en-GB" sz="1200" b="1" dirty="0"/>
          </a:p>
          <a:p>
            <a:r>
              <a:rPr lang="en-GB" sz="1200" b="1" dirty="0"/>
              <a:t>Pluck</a:t>
            </a:r>
            <a:r>
              <a:rPr lang="en-GB" sz="1200" dirty="0"/>
              <a:t>:  5+	       </a:t>
            </a:r>
            <a:r>
              <a:rPr lang="en-GB" sz="1200" b="1" dirty="0"/>
              <a:t>Move/Run</a:t>
            </a:r>
            <a:r>
              <a:rPr lang="en-GB" sz="1200" dirty="0"/>
              <a:t>:  7”/10”</a:t>
            </a:r>
          </a:p>
          <a:p>
            <a:r>
              <a:rPr lang="en-GB" sz="1200" b="1" dirty="0"/>
              <a:t>SV</a:t>
            </a:r>
            <a:r>
              <a:rPr lang="en-GB" sz="1200" dirty="0"/>
              <a:t>:  +1	</a:t>
            </a:r>
            <a:r>
              <a:rPr lang="en-GB" sz="1200" b="1" dirty="0"/>
              <a:t>FV</a:t>
            </a:r>
            <a:r>
              <a:rPr lang="en-GB" sz="1200" dirty="0"/>
              <a:t>:  +1	</a:t>
            </a:r>
            <a:r>
              <a:rPr lang="en-GB" sz="1200" b="1" dirty="0"/>
              <a:t>Speed</a:t>
            </a:r>
            <a:r>
              <a:rPr lang="en-GB" sz="1200" dirty="0"/>
              <a:t>: +1</a:t>
            </a:r>
          </a:p>
          <a:p>
            <a:r>
              <a:rPr lang="en-GB" sz="1200" b="1" dirty="0"/>
              <a:t>Armour Rating</a:t>
            </a:r>
            <a:r>
              <a:rPr lang="en-GB" sz="1200" dirty="0"/>
              <a:t>:  Shoot 9 / Fight 10</a:t>
            </a:r>
          </a:p>
          <a:p>
            <a:endParaRPr lang="en-GB" sz="1200" b="1" dirty="0"/>
          </a:p>
          <a:p>
            <a:r>
              <a:rPr lang="en-GB" sz="1200" b="1" dirty="0"/>
              <a:t>Pistol</a:t>
            </a:r>
            <a:r>
              <a:rPr lang="en-GB" sz="1200" dirty="0"/>
              <a:t>:  Shoot +2, Pluck mod 0, 9”</a:t>
            </a:r>
          </a:p>
          <a:p>
            <a:r>
              <a:rPr lang="en-GB" sz="1200" b="1" dirty="0"/>
              <a:t>Sword</a:t>
            </a:r>
            <a:r>
              <a:rPr lang="en-GB" sz="1200" dirty="0"/>
              <a:t>:  Fight +3, Pluck mod -1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280150" y="3361614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36" y="3440084"/>
            <a:ext cx="1389580" cy="733256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6854970" y="436483"/>
            <a:ext cx="28516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Bogdan, Reta</a:t>
            </a:r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i</a:t>
            </a: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ner</a:t>
            </a:r>
          </a:p>
          <a:p>
            <a:pPr algn="ctr"/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Noble Vampire Company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5034215" y="221598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201" y="300068"/>
            <a:ext cx="1389580" cy="733256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5161154" y="1145293"/>
            <a:ext cx="4434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Fanatic</a:t>
            </a:r>
            <a:r>
              <a:rPr lang="en-GB" sz="1200" dirty="0"/>
              <a:t>:  Bogdan can re-roll his first failed Pluck roll of the game.</a:t>
            </a:r>
          </a:p>
          <a:p>
            <a:endParaRPr lang="en-GB" sz="1200" b="1" dirty="0"/>
          </a:p>
          <a:p>
            <a:r>
              <a:rPr lang="en-GB" sz="1200" b="1" dirty="0"/>
              <a:t>Tough</a:t>
            </a:r>
            <a:r>
              <a:rPr lang="en-GB" sz="1200" dirty="0"/>
              <a:t>:  Bogdan gains a +1 bonus on all Pluck rolls resulting from Shooting or Fighting hits but not on Pluck rolls made for other reasons.</a:t>
            </a:r>
          </a:p>
          <a:p>
            <a:endParaRPr lang="en-GB" sz="1200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36" y="1145293"/>
            <a:ext cx="1389580" cy="1949549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6849369" y="3576697"/>
            <a:ext cx="28516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Kl</a:t>
            </a:r>
            <a:r>
              <a:rPr lang="en-GB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i</a:t>
            </a:r>
            <a:r>
              <a:rPr lang="en-GB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pp</a:t>
            </a: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, Thrall</a:t>
            </a:r>
          </a:p>
          <a:p>
            <a:pPr algn="ctr"/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Noble Vampire Company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5028614" y="3361812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600" y="3440282"/>
            <a:ext cx="1389580" cy="733256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5155553" y="4285507"/>
            <a:ext cx="4434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err="1"/>
              <a:t>Nighteyes</a:t>
            </a:r>
            <a:r>
              <a:rPr lang="en-GB" sz="1200" dirty="0"/>
              <a:t>:  See normally regardless of available light.</a:t>
            </a:r>
          </a:p>
          <a:p>
            <a:endParaRPr lang="en-GB" sz="1200" b="1" dirty="0"/>
          </a:p>
          <a:p>
            <a:r>
              <a:rPr lang="en-GB" sz="1200" b="1" dirty="0"/>
              <a:t>Numb</a:t>
            </a:r>
            <a:r>
              <a:rPr lang="en-GB" sz="1200" dirty="0"/>
              <a:t>:  Ignore first hit taken in the game.</a:t>
            </a:r>
          </a:p>
          <a:p>
            <a:endParaRPr lang="en-GB" sz="1200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68" y="4285507"/>
            <a:ext cx="1372548" cy="181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050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2190229" y="3576499"/>
            <a:ext cx="276234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Horrek</a:t>
            </a:r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, hound</a:t>
            </a:r>
          </a:p>
          <a:p>
            <a:pPr algn="ctr"/>
            <a:r>
              <a: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Noble Vampire Company</a:t>
            </a:r>
          </a:p>
          <a:p>
            <a:endParaRPr lang="en-GB" sz="1200" b="1" dirty="0"/>
          </a:p>
          <a:p>
            <a:r>
              <a:rPr lang="en-GB" sz="1200" b="1" dirty="0"/>
              <a:t>Armour</a:t>
            </a:r>
            <a:r>
              <a:rPr lang="en-GB" sz="1200" dirty="0"/>
              <a:t>:  hide (lined coat equivalent)</a:t>
            </a:r>
          </a:p>
          <a:p>
            <a:r>
              <a:rPr lang="en-GB" sz="1200" b="1" dirty="0"/>
              <a:t>Weapons</a:t>
            </a:r>
            <a:r>
              <a:rPr lang="en-GB" sz="1200" dirty="0"/>
              <a:t>:  teeth</a:t>
            </a:r>
          </a:p>
          <a:p>
            <a:r>
              <a:rPr lang="en-GB" sz="1200" b="1" dirty="0"/>
              <a:t>Talents</a:t>
            </a:r>
            <a:r>
              <a:rPr lang="en-GB" sz="1200" dirty="0"/>
              <a:t>:  Tough*</a:t>
            </a:r>
          </a:p>
          <a:p>
            <a:endParaRPr lang="en-GB" sz="1200" b="1" dirty="0"/>
          </a:p>
          <a:p>
            <a:r>
              <a:rPr lang="en-GB" sz="1200" b="1" dirty="0"/>
              <a:t>Pluck</a:t>
            </a:r>
            <a:r>
              <a:rPr lang="en-GB" sz="1200" dirty="0"/>
              <a:t>:  5+(*4+)       </a:t>
            </a:r>
            <a:r>
              <a:rPr lang="en-GB" sz="1200" b="1" dirty="0"/>
              <a:t>Move/Run</a:t>
            </a:r>
            <a:r>
              <a:rPr lang="en-GB" sz="1200" dirty="0"/>
              <a:t>:  12”/18”</a:t>
            </a:r>
          </a:p>
          <a:p>
            <a:r>
              <a:rPr lang="en-GB" sz="1200" b="1" dirty="0"/>
              <a:t>SV</a:t>
            </a:r>
            <a:r>
              <a:rPr lang="en-GB" sz="1200" dirty="0"/>
              <a:t>:  +0	</a:t>
            </a:r>
            <a:r>
              <a:rPr lang="en-GB" sz="1200" b="1" dirty="0"/>
              <a:t>FV</a:t>
            </a:r>
            <a:r>
              <a:rPr lang="en-GB" sz="1200" dirty="0"/>
              <a:t>:  +2	</a:t>
            </a:r>
            <a:r>
              <a:rPr lang="en-GB" sz="1200" b="1" dirty="0"/>
              <a:t>Speed</a:t>
            </a:r>
            <a:r>
              <a:rPr lang="en-GB" sz="1200" dirty="0"/>
              <a:t>: +0</a:t>
            </a:r>
          </a:p>
          <a:p>
            <a:r>
              <a:rPr lang="en-GB" sz="1200" b="1" dirty="0"/>
              <a:t>Armour Rating</a:t>
            </a:r>
            <a:r>
              <a:rPr lang="en-GB" sz="1200" dirty="0"/>
              <a:t>:  Shoot 8 / Fight 8</a:t>
            </a:r>
          </a:p>
          <a:p>
            <a:endParaRPr lang="en-GB" sz="1200" b="1" dirty="0"/>
          </a:p>
          <a:p>
            <a:r>
              <a:rPr lang="en-GB" sz="1200" b="1" dirty="0"/>
              <a:t>Bite</a:t>
            </a:r>
            <a:r>
              <a:rPr lang="en-GB" sz="1200" dirty="0"/>
              <a:t>:  Fight +3, Pluck mod 0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280150" y="3361614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36" y="3440084"/>
            <a:ext cx="1389580" cy="733256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6856626" y="436483"/>
            <a:ext cx="28516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Klopp, Thrall</a:t>
            </a:r>
          </a:p>
          <a:p>
            <a:pPr algn="ctr"/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Noble Vampire Company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5035871" y="221598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857" y="300068"/>
            <a:ext cx="1389580" cy="733256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5162810" y="1145293"/>
            <a:ext cx="4434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err="1"/>
              <a:t>Nighteyes</a:t>
            </a:r>
            <a:r>
              <a:rPr lang="en-GB" sz="1200" dirty="0"/>
              <a:t>:  See normally regardless of available light.</a:t>
            </a:r>
          </a:p>
          <a:p>
            <a:endParaRPr lang="en-GB" sz="1200" b="1" dirty="0"/>
          </a:p>
          <a:p>
            <a:r>
              <a:rPr lang="en-GB" sz="1200" b="1" dirty="0"/>
              <a:t>Numb</a:t>
            </a:r>
            <a:r>
              <a:rPr lang="en-GB" sz="1200" dirty="0"/>
              <a:t>:  Ignore first hit taken in the game.</a:t>
            </a:r>
          </a:p>
          <a:p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2184628" y="436483"/>
            <a:ext cx="27623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Klopp, Thrall</a:t>
            </a:r>
          </a:p>
          <a:p>
            <a:pPr algn="ctr"/>
            <a:r>
              <a: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Noble Vampire Company</a:t>
            </a:r>
          </a:p>
          <a:p>
            <a:endParaRPr lang="en-GB" sz="1200" b="1" dirty="0"/>
          </a:p>
          <a:p>
            <a:r>
              <a:rPr lang="en-GB" sz="1200" b="1" dirty="0"/>
              <a:t>Armour</a:t>
            </a:r>
            <a:r>
              <a:rPr lang="en-GB" sz="1200" dirty="0"/>
              <a:t>:  lined coat</a:t>
            </a:r>
          </a:p>
          <a:p>
            <a:r>
              <a:rPr lang="en-GB" sz="1200" b="1" dirty="0"/>
              <a:t>Weapons</a:t>
            </a:r>
            <a:r>
              <a:rPr lang="en-GB" sz="1200" dirty="0"/>
              <a:t>:  sword, pistol</a:t>
            </a:r>
          </a:p>
          <a:p>
            <a:r>
              <a:rPr lang="en-GB" sz="1200" b="1" dirty="0"/>
              <a:t>Talents</a:t>
            </a:r>
            <a:r>
              <a:rPr lang="en-GB" sz="1200" dirty="0"/>
              <a:t>:  </a:t>
            </a:r>
            <a:r>
              <a:rPr lang="en-GB" sz="1200" dirty="0" err="1"/>
              <a:t>Nighteyes</a:t>
            </a:r>
            <a:r>
              <a:rPr lang="en-GB" sz="1200" dirty="0"/>
              <a:t>, Numb</a:t>
            </a:r>
          </a:p>
          <a:p>
            <a:endParaRPr lang="en-GB" sz="1200" b="1" dirty="0"/>
          </a:p>
          <a:p>
            <a:r>
              <a:rPr lang="en-GB" sz="1200" b="1" dirty="0"/>
              <a:t>Pluck</a:t>
            </a:r>
            <a:r>
              <a:rPr lang="en-GB" sz="1200" dirty="0"/>
              <a:t>:  5+	       </a:t>
            </a:r>
            <a:r>
              <a:rPr lang="en-GB" sz="1200" b="1" dirty="0"/>
              <a:t>Move/Run</a:t>
            </a:r>
            <a:r>
              <a:rPr lang="en-GB" sz="1200" dirty="0"/>
              <a:t>:  7”/10”</a:t>
            </a:r>
          </a:p>
          <a:p>
            <a:r>
              <a:rPr lang="en-GB" sz="1200" b="1" dirty="0"/>
              <a:t>SV</a:t>
            </a:r>
            <a:r>
              <a:rPr lang="en-GB" sz="1200" dirty="0"/>
              <a:t>:  +1	</a:t>
            </a:r>
            <a:r>
              <a:rPr lang="en-GB" sz="1200" b="1" dirty="0"/>
              <a:t>FV</a:t>
            </a:r>
            <a:r>
              <a:rPr lang="en-GB" sz="1200" dirty="0"/>
              <a:t>:  +1	</a:t>
            </a:r>
            <a:r>
              <a:rPr lang="en-GB" sz="1200" b="1" dirty="0"/>
              <a:t>Speed</a:t>
            </a:r>
            <a:r>
              <a:rPr lang="en-GB" sz="1200" dirty="0"/>
              <a:t>: +1</a:t>
            </a:r>
          </a:p>
          <a:p>
            <a:r>
              <a:rPr lang="en-GB" sz="1200" b="1" dirty="0"/>
              <a:t>Armour Rating</a:t>
            </a:r>
            <a:r>
              <a:rPr lang="en-GB" sz="1200" dirty="0"/>
              <a:t>:  Shoot 9 / Fight 10</a:t>
            </a:r>
          </a:p>
          <a:p>
            <a:endParaRPr lang="en-GB" sz="1200" b="1" dirty="0"/>
          </a:p>
          <a:p>
            <a:r>
              <a:rPr lang="en-GB" sz="1200" b="1" dirty="0"/>
              <a:t>Pistol</a:t>
            </a:r>
            <a:r>
              <a:rPr lang="en-GB" sz="1200" dirty="0"/>
              <a:t>:  Shoot +2, Pluck mod 0, 9”</a:t>
            </a:r>
          </a:p>
          <a:p>
            <a:r>
              <a:rPr lang="en-GB" sz="1200" b="1" dirty="0"/>
              <a:t>Sword</a:t>
            </a:r>
            <a:r>
              <a:rPr lang="en-GB" sz="1200" dirty="0"/>
              <a:t>:  Fight +3, Pluck mod -1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74549" y="221598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35" y="300068"/>
            <a:ext cx="1389580" cy="73325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856626" y="3576499"/>
            <a:ext cx="28516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Horek</a:t>
            </a: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, hound</a:t>
            </a:r>
          </a:p>
          <a:p>
            <a:pPr algn="ctr"/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Noble Vampire Company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5035871" y="3361614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857" y="3440084"/>
            <a:ext cx="1389580" cy="73325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162810" y="4285309"/>
            <a:ext cx="4434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Tough</a:t>
            </a:r>
            <a:r>
              <a:rPr lang="en-GB" sz="1200" dirty="0"/>
              <a:t>:  </a:t>
            </a:r>
            <a:r>
              <a:rPr lang="en-GB" sz="1200" dirty="0" err="1"/>
              <a:t>Horek</a:t>
            </a:r>
            <a:r>
              <a:rPr lang="en-GB" sz="1200" dirty="0"/>
              <a:t> gains a +1 bonus on all Pluck rolls resulting from Shooting or Fighting hits but not on Pluck rolls made for other reasons.</a:t>
            </a:r>
          </a:p>
          <a:p>
            <a:endParaRPr lang="en-GB" sz="1200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68" y="1111794"/>
            <a:ext cx="1321894" cy="2077678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68" y="4285309"/>
            <a:ext cx="1366947" cy="1536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674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2182972" y="484956"/>
            <a:ext cx="276234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Jakar</a:t>
            </a:r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, hound</a:t>
            </a:r>
          </a:p>
          <a:p>
            <a:pPr algn="ctr"/>
            <a:r>
              <a: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Noble Vampire Company</a:t>
            </a:r>
          </a:p>
          <a:p>
            <a:endParaRPr lang="en-GB" sz="1200" b="1" dirty="0"/>
          </a:p>
          <a:p>
            <a:r>
              <a:rPr lang="en-GB" sz="1200" b="1" dirty="0"/>
              <a:t>Armour</a:t>
            </a:r>
            <a:r>
              <a:rPr lang="en-GB" sz="1200" dirty="0"/>
              <a:t>:  hide (lined coat equivalent)</a:t>
            </a:r>
          </a:p>
          <a:p>
            <a:r>
              <a:rPr lang="en-GB" sz="1200" b="1" dirty="0"/>
              <a:t>Weapons</a:t>
            </a:r>
            <a:r>
              <a:rPr lang="en-GB" sz="1200" dirty="0"/>
              <a:t>:  teeth</a:t>
            </a:r>
          </a:p>
          <a:p>
            <a:r>
              <a:rPr lang="en-GB" sz="1200" b="1" dirty="0"/>
              <a:t>Talents</a:t>
            </a:r>
            <a:r>
              <a:rPr lang="en-GB" sz="1200" dirty="0"/>
              <a:t>:  Tough*</a:t>
            </a:r>
          </a:p>
          <a:p>
            <a:endParaRPr lang="en-GB" sz="1200" b="1" dirty="0"/>
          </a:p>
          <a:p>
            <a:r>
              <a:rPr lang="en-GB" sz="1200" b="1" dirty="0"/>
              <a:t>Pluck</a:t>
            </a:r>
            <a:r>
              <a:rPr lang="en-GB" sz="1200" dirty="0"/>
              <a:t>:  5+(*4+)       </a:t>
            </a:r>
            <a:r>
              <a:rPr lang="en-GB" sz="1200" b="1" dirty="0"/>
              <a:t>Move/Run</a:t>
            </a:r>
            <a:r>
              <a:rPr lang="en-GB" sz="1200" dirty="0"/>
              <a:t>:  12”/18”</a:t>
            </a:r>
          </a:p>
          <a:p>
            <a:r>
              <a:rPr lang="en-GB" sz="1200" b="1" dirty="0"/>
              <a:t>SV</a:t>
            </a:r>
            <a:r>
              <a:rPr lang="en-GB" sz="1200" dirty="0"/>
              <a:t>:  +0	</a:t>
            </a:r>
            <a:r>
              <a:rPr lang="en-GB" sz="1200" b="1" dirty="0"/>
              <a:t>FV</a:t>
            </a:r>
            <a:r>
              <a:rPr lang="en-GB" sz="1200" dirty="0"/>
              <a:t>:  +2	</a:t>
            </a:r>
            <a:r>
              <a:rPr lang="en-GB" sz="1200" b="1" dirty="0"/>
              <a:t>Speed</a:t>
            </a:r>
            <a:r>
              <a:rPr lang="en-GB" sz="1200" dirty="0"/>
              <a:t>: +0</a:t>
            </a:r>
          </a:p>
          <a:p>
            <a:r>
              <a:rPr lang="en-GB" sz="1200" b="1" dirty="0"/>
              <a:t>Armour Rating</a:t>
            </a:r>
            <a:r>
              <a:rPr lang="en-GB" sz="1200" dirty="0"/>
              <a:t>:  Shoot 8 / Fight 8</a:t>
            </a:r>
          </a:p>
          <a:p>
            <a:endParaRPr lang="en-GB" sz="1200" b="1" dirty="0"/>
          </a:p>
          <a:p>
            <a:r>
              <a:rPr lang="en-GB" sz="1200" b="1" dirty="0"/>
              <a:t>Bite</a:t>
            </a:r>
            <a:r>
              <a:rPr lang="en-GB" sz="1200" dirty="0"/>
              <a:t>:  Fight +3, Pluck mod 0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272893" y="270071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79" y="348541"/>
            <a:ext cx="1389580" cy="73325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849369" y="484956"/>
            <a:ext cx="28516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Jakar</a:t>
            </a: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, hound</a:t>
            </a:r>
          </a:p>
          <a:p>
            <a:pPr algn="ctr"/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Noble Vampire Company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5028614" y="270071"/>
            <a:ext cx="4666826" cy="3061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63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600" y="348541"/>
            <a:ext cx="1389580" cy="73325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155553" y="1193766"/>
            <a:ext cx="4434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Tough</a:t>
            </a:r>
            <a:r>
              <a:rPr lang="en-GB" sz="1200" dirty="0"/>
              <a:t>:  </a:t>
            </a:r>
            <a:r>
              <a:rPr lang="en-GB" sz="1200" dirty="0" err="1"/>
              <a:t>Jakar</a:t>
            </a:r>
            <a:r>
              <a:rPr lang="en-GB" sz="1200" dirty="0"/>
              <a:t> gains a +1 bonus on all Pluck rolls resulting from Shooting or Fighting hits but not on Pluck rolls made for other reasons.</a:t>
            </a:r>
          </a:p>
          <a:p>
            <a:endParaRPr lang="en-GB" sz="12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11" y="1193766"/>
            <a:ext cx="1366947" cy="1536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302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622</TotalTime>
  <Words>986</Words>
  <Application>Microsoft Office PowerPoint</Application>
  <PresentationFormat>A4 Paper (210x297 mm)</PresentationFormat>
  <Paragraphs>236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Book Antiqua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Murton</dc:creator>
  <cp:lastModifiedBy>Charles Murton</cp:lastModifiedBy>
  <cp:revision>36</cp:revision>
  <cp:lastPrinted>2016-04-15T08:48:31Z</cp:lastPrinted>
  <dcterms:created xsi:type="dcterms:W3CDTF">2016-03-13T14:57:36Z</dcterms:created>
  <dcterms:modified xsi:type="dcterms:W3CDTF">2016-05-07T11:40:32Z</dcterms:modified>
</cp:coreProperties>
</file>